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26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1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52240"/>
            <a:ext cx="5850157" cy="5639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latin typeface="Arial"/>
                <a:cs typeface="Arial"/>
              </a:rPr>
              <a:t>Obstbaumschnitt Grundlagen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19843" y="1305858"/>
            <a:ext cx="3678353" cy="3527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1. Pflanzen eines Obstbaumes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21370" y="1889547"/>
            <a:ext cx="2336918" cy="3527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2. Obstbaumschnitt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49969" y="2345218"/>
            <a:ext cx="2487968" cy="612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Warum schneiden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49969" y="2799362"/>
            <a:ext cx="2319585" cy="612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Wann schneiden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949969" y="3255034"/>
            <a:ext cx="3507960" cy="612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Aufbau eines Obstbaumes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864367" y="3898388"/>
            <a:ext cx="333755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091435" y="3691505"/>
            <a:ext cx="1115705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Unterlage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49967" y="4087158"/>
            <a:ext cx="2061515" cy="5732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Wuchsgesetze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864367" y="4730499"/>
            <a:ext cx="333756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091436" y="4523616"/>
            <a:ext cx="1958736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Spitzenförderung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864367" y="5125223"/>
            <a:ext cx="333756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091436" y="4918340"/>
            <a:ext cx="2330966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Oberseitenförderung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864367" y="5518415"/>
            <a:ext cx="333756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091436" y="5311532"/>
            <a:ext cx="2637289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Scheitelpunktförderung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49967" y="5725458"/>
            <a:ext cx="2096178" cy="6120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Schnittgesetze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49967" y="6181129"/>
            <a:ext cx="2207704" cy="6120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Schnitt-Technik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49967" y="6636800"/>
            <a:ext cx="2505275" cy="612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Erziehungsschnitt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864367" y="7278620"/>
            <a:ext cx="333755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091435" y="7071737"/>
            <a:ext cx="1487477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Pflanzschnitt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864367" y="7673344"/>
            <a:ext cx="333755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091435" y="7466461"/>
            <a:ext cx="3343413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Schnitt nach dem 1. Standjahr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864367" y="8068067"/>
            <a:ext cx="333755" cy="164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2091435" y="7861184"/>
            <a:ext cx="2848013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Schnitt bis Ertragsbeginn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949967" y="8273586"/>
            <a:ext cx="3099424" cy="6120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Instandhaltungsschnitt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49967" y="8729258"/>
            <a:ext cx="2982579" cy="6120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Fruchtholzverjüngung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949967" y="9184929"/>
            <a:ext cx="2688139" cy="612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Verjüngungsschnitt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49967" y="9640600"/>
            <a:ext cx="1501699" cy="6120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• </a:t>
            </a:r>
            <a:r>
              <a:rPr sz="2000" b="1" spc="10" dirty="0">
                <a:latin typeface="Arial"/>
                <a:cs typeface="Arial"/>
              </a:rPr>
              <a:t>Werkzeug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6483094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5251156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b="1" spc="10" dirty="0">
                <a:latin typeface="Arial"/>
                <a:cs typeface="Arial"/>
              </a:rPr>
              <a:t>2. Schnitt nach dem ersten Standjahr</a:t>
            </a:r>
            <a:endParaRPr sz="23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19848" y="856488"/>
            <a:ext cx="5169408" cy="32004"/>
          </a:xfrm>
          <a:custGeom>
            <a:avLst/>
            <a:gdLst/>
            <a:ahLst/>
            <a:cxnLst/>
            <a:rect l="l" t="t" r="r" b="b"/>
            <a:pathLst>
              <a:path w="5169408" h="32004">
                <a:moveTo>
                  <a:pt x="0" y="32004"/>
                </a:moveTo>
                <a:lnTo>
                  <a:pt x="0" y="0"/>
                </a:lnTo>
                <a:lnTo>
                  <a:pt x="5169409" y="0"/>
                </a:lnTo>
                <a:lnTo>
                  <a:pt x="5169409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1239389"/>
            <a:ext cx="6095254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evtl. Konkurrenztriebe entfernen (falls keine Knospen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948443" y="1475602"/>
            <a:ext cx="2791229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ausgebrochen wurden) - 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19843" y="1963275"/>
            <a:ext cx="6449608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starke, nach innen wachsende Triebe entfernen (Können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48443" y="2201018"/>
            <a:ext cx="6051913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b="1" spc="10" dirty="0">
                <a:latin typeface="Arial"/>
                <a:cs typeface="Arial"/>
              </a:rPr>
              <a:t>durch Ausbrechen der – nach innen weisenden - Knos-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948443" y="2437231"/>
            <a:ext cx="4375358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pen von vornherein verhindert werden!)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9843" y="2924903"/>
            <a:ext cx="2336749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Leitäste formieren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19843" y="3414107"/>
            <a:ext cx="6116605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Rückschnitt der Leitäste und der Stammverlängerung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19843" y="3903311"/>
            <a:ext cx="6297699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Saftwaage bei Leitästen – Wenn diese gleichmäßig ent-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48443" y="4139523"/>
            <a:ext cx="6087046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wickelt sind! Bei ungleichmäßiger Entwicklung: Stärke-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48443" y="4375735"/>
            <a:ext cx="6285354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ren Leitast weniger – schwächeren Leitast stärker zurück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48443" y="4611948"/>
            <a:ext cx="1267747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schneiden!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19843" y="5161784"/>
            <a:ext cx="3977275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b="1" spc="10" dirty="0">
                <a:latin typeface="Arial"/>
                <a:cs typeface="Arial"/>
              </a:rPr>
              <a:t>3. Schnitt bis Ertragsbeginn</a:t>
            </a:r>
            <a:endParaRPr sz="23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19848" y="5469636"/>
            <a:ext cx="3896867" cy="32004"/>
          </a:xfrm>
          <a:custGeom>
            <a:avLst/>
            <a:gdLst/>
            <a:ahLst/>
            <a:cxnLst/>
            <a:rect l="l" t="t" r="r" b="b"/>
            <a:pathLst>
              <a:path w="3896867" h="32004">
                <a:moveTo>
                  <a:pt x="0" y="32004"/>
                </a:moveTo>
                <a:lnTo>
                  <a:pt x="0" y="0"/>
                </a:lnTo>
                <a:lnTo>
                  <a:pt x="3896868" y="0"/>
                </a:lnTo>
                <a:lnTo>
                  <a:pt x="3896868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719843" y="5811389"/>
            <a:ext cx="3531619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Überflüssige Triebe entfernen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19843" y="6299061"/>
            <a:ext cx="4397991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Fruchtäste an den Leitästen anbauen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19843" y="6788265"/>
            <a:ext cx="6116605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Rückschnitt der Leitäste und der Stammverlängerung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19843" y="7275938"/>
            <a:ext cx="6335857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KEINE 2. Leitastserie, Stammverlängerung als Spindel er-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360940" y="7507224"/>
            <a:ext cx="3630167" cy="24384"/>
          </a:xfrm>
          <a:custGeom>
            <a:avLst/>
            <a:gdLst/>
            <a:ahLst/>
            <a:cxnLst/>
            <a:rect l="l" t="t" r="r" b="b"/>
            <a:pathLst>
              <a:path w="3630167" h="24384">
                <a:moveTo>
                  <a:pt x="0" y="24384"/>
                </a:moveTo>
                <a:lnTo>
                  <a:pt x="0" y="0"/>
                </a:lnTo>
                <a:lnTo>
                  <a:pt x="3630168" y="0"/>
                </a:lnTo>
                <a:lnTo>
                  <a:pt x="363016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948443" y="7513697"/>
            <a:ext cx="801334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ziehen!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48448" y="7744968"/>
            <a:ext cx="742188" cy="24384"/>
          </a:xfrm>
          <a:custGeom>
            <a:avLst/>
            <a:gdLst/>
            <a:ahLst/>
            <a:cxnLst/>
            <a:rect l="l" t="t" r="r" b="b"/>
            <a:pathLst>
              <a:path w="742188" h="24384">
                <a:moveTo>
                  <a:pt x="0" y="24384"/>
                </a:moveTo>
                <a:lnTo>
                  <a:pt x="0" y="0"/>
                </a:lnTo>
                <a:lnTo>
                  <a:pt x="742188" y="0"/>
                </a:lnTo>
                <a:lnTo>
                  <a:pt x="74218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719836" y="8001369"/>
            <a:ext cx="3423398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Fruchtäste nicht anschneiden!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6483094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492248"/>
            <a:ext cx="3437840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70" b="1" spc="10" dirty="0">
                <a:latin typeface="Arial"/>
                <a:cs typeface="Arial"/>
              </a:rPr>
              <a:t>Instandhaltungsschnitt</a:t>
            </a:r>
            <a:endParaRPr sz="23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19848" y="800100"/>
            <a:ext cx="3352800" cy="32004"/>
          </a:xfrm>
          <a:custGeom>
            <a:avLst/>
            <a:gdLst/>
            <a:ahLst/>
            <a:cxnLst/>
            <a:rect l="l" t="t" r="r" b="b"/>
            <a:pathLst>
              <a:path w="3352800" h="32004">
                <a:moveTo>
                  <a:pt x="0" y="32004"/>
                </a:moveTo>
                <a:lnTo>
                  <a:pt x="0" y="0"/>
                </a:lnTo>
                <a:lnTo>
                  <a:pt x="3352800" y="0"/>
                </a:lnTo>
                <a:lnTo>
                  <a:pt x="335280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1053081"/>
            <a:ext cx="3896174" cy="6187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2400" b="1" spc="10" dirty="0">
                <a:latin typeface="Arial"/>
                <a:cs typeface="Arial"/>
              </a:rPr>
              <a:t>L</a:t>
            </a:r>
            <a:r>
              <a:rPr sz="1800" b="1" spc="10" dirty="0">
                <a:latin typeface="Arial"/>
                <a:cs typeface="Arial"/>
              </a:rPr>
              <a:t>eitäste nicht mehr anschneiden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19851" y="1570097"/>
            <a:ext cx="4279232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Auslichten und Höhenbeschränkung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19851" y="2005946"/>
            <a:ext cx="4383748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Seitenäste den Leitästen unterordnen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19851" y="2441794"/>
            <a:ext cx="6450841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Saftwaage der Leitäste (Bei gleichmäßiger Entwicklung!)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19843" y="2953888"/>
            <a:ext cx="6414949" cy="6640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Kronenüberbauung vermeiden! (Stammverlängerung als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948443" y="3162668"/>
            <a:ext cx="1040998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Spindel!)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19843" y="3994400"/>
            <a:ext cx="3300922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Fruchtholzverjüngung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19848" y="4302252"/>
            <a:ext cx="3215639" cy="32004"/>
          </a:xfrm>
          <a:custGeom>
            <a:avLst/>
            <a:gdLst/>
            <a:ahLst/>
            <a:cxnLst/>
            <a:rect l="l" t="t" r="r" b="b"/>
            <a:pathLst>
              <a:path w="3215639" h="32004">
                <a:moveTo>
                  <a:pt x="0" y="32004"/>
                </a:moveTo>
                <a:lnTo>
                  <a:pt x="0" y="0"/>
                </a:lnTo>
                <a:lnTo>
                  <a:pt x="3215640" y="0"/>
                </a:lnTo>
                <a:lnTo>
                  <a:pt x="321564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719843" y="4622669"/>
            <a:ext cx="3738844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Abgesenkte Fruchtäste ableiten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19843" y="5184644"/>
            <a:ext cx="2945648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Verjüngungsschnitt</a:t>
            </a:r>
            <a:endParaRPr sz="24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19848" y="5492496"/>
            <a:ext cx="2860548" cy="32004"/>
          </a:xfrm>
          <a:custGeom>
            <a:avLst/>
            <a:gdLst/>
            <a:ahLst/>
            <a:cxnLst/>
            <a:rect l="l" t="t" r="r" b="b"/>
            <a:pathLst>
              <a:path w="2860548" h="32004">
                <a:moveTo>
                  <a:pt x="0" y="32004"/>
                </a:moveTo>
                <a:lnTo>
                  <a:pt x="0" y="0"/>
                </a:lnTo>
                <a:lnTo>
                  <a:pt x="2860549" y="0"/>
                </a:lnTo>
                <a:lnTo>
                  <a:pt x="2860549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719843" y="5858633"/>
            <a:ext cx="3101919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Leitäste und Mitte suchen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19843" y="6399637"/>
            <a:ext cx="6308079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Einkürzen, bzw. auf günstige Verlängerungen weiterlei-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48443" y="6663282"/>
            <a:ext cx="406999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ten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19843" y="7204309"/>
            <a:ext cx="1455153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Auslichten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147575" y="7734296"/>
            <a:ext cx="1706087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ACHTUNG: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47580" y="8042148"/>
            <a:ext cx="1623059" cy="32004"/>
          </a:xfrm>
          <a:custGeom>
            <a:avLst/>
            <a:gdLst/>
            <a:ahLst/>
            <a:cxnLst/>
            <a:rect l="l" t="t" r="r" b="b"/>
            <a:pathLst>
              <a:path w="1623059" h="32004">
                <a:moveTo>
                  <a:pt x="0" y="32004"/>
                </a:moveTo>
                <a:lnTo>
                  <a:pt x="0" y="0"/>
                </a:lnTo>
                <a:lnTo>
                  <a:pt x="1623060" y="0"/>
                </a:lnTo>
                <a:lnTo>
                  <a:pt x="162306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1442219" y="8435336"/>
            <a:ext cx="5205741" cy="704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80" b="1" spc="10" dirty="0">
                <a:latin typeface="Arial"/>
                <a:cs typeface="Arial"/>
              </a:rPr>
              <a:t>Durch Schnittmaßnahmen wird die </a:t>
            </a:r>
            <a:endParaRPr sz="2200">
              <a:latin typeface="Arial"/>
              <a:cs typeface="Arial"/>
            </a:endParaRPr>
          </a:p>
          <a:p>
            <a:pPr marL="323087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Triebleistung immer angeregt!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22881" y="9427254"/>
            <a:ext cx="6543401" cy="3527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70" b="1" spc="10" dirty="0">
                <a:latin typeface="Arial"/>
                <a:cs typeface="Arial"/>
              </a:rPr>
              <a:t>Deshalb ist immer eine Nachbehandlung erforderlich!</a:t>
            </a:r>
            <a:endParaRPr sz="19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22896" y="9685020"/>
            <a:ext cx="6473952" cy="27432"/>
          </a:xfrm>
          <a:custGeom>
            <a:avLst/>
            <a:gdLst/>
            <a:ahLst/>
            <a:cxnLst/>
            <a:rect l="l" t="t" r="r" b="b"/>
            <a:pathLst>
              <a:path w="6473952" h="27432">
                <a:moveTo>
                  <a:pt x="0" y="27432"/>
                </a:moveTo>
                <a:lnTo>
                  <a:pt x="0" y="0"/>
                </a:lnTo>
                <a:lnTo>
                  <a:pt x="6473953" y="0"/>
                </a:lnTo>
                <a:lnTo>
                  <a:pt x="6473953" y="27432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6483094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5405263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Werkzeuge für den Obstbaumschnitt</a:t>
            </a:r>
            <a:endParaRPr sz="24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19848" y="856488"/>
            <a:ext cx="5318760" cy="32004"/>
          </a:xfrm>
          <a:custGeom>
            <a:avLst/>
            <a:gdLst/>
            <a:ahLst/>
            <a:cxnLst/>
            <a:rect l="l" t="t" r="r" b="b"/>
            <a:pathLst>
              <a:path w="5318760" h="32004">
                <a:moveTo>
                  <a:pt x="0" y="32004"/>
                </a:moveTo>
                <a:lnTo>
                  <a:pt x="0" y="0"/>
                </a:lnTo>
                <a:lnTo>
                  <a:pt x="5318760" y="0"/>
                </a:lnTo>
                <a:lnTo>
                  <a:pt x="531876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3" y="1426460"/>
            <a:ext cx="443865" cy="1581912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787" y="1415792"/>
            <a:ext cx="443865" cy="159258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719843" y="3011596"/>
            <a:ext cx="1198425" cy="2471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Gartenschere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3" y="3621020"/>
            <a:ext cx="1429512" cy="304800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719842" y="3929048"/>
            <a:ext cx="1097468" cy="2471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Gartenhippe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953771" y="3148754"/>
            <a:ext cx="890648" cy="2471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Stichsäge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034807" y="4375567"/>
            <a:ext cx="1934623" cy="403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Astschere</a:t>
            </a:r>
            <a:endParaRPr sz="1400">
              <a:latin typeface="Arial"/>
              <a:cs typeface="Arial"/>
            </a:endParaRPr>
          </a:p>
          <a:p>
            <a:pPr marL="876294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Drahtbürste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359" y="1153271"/>
            <a:ext cx="1257475" cy="2819793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5738382" y="3976293"/>
            <a:ext cx="1101532" cy="4115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verstellbare </a:t>
            </a:r>
            <a:endParaRPr sz="1400">
              <a:latin typeface="Arial"/>
              <a:cs typeface="Arial"/>
            </a:endParaRPr>
          </a:p>
          <a:p>
            <a:pPr marL="51815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Bügelsäge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9843" y="5408116"/>
            <a:ext cx="1406439" cy="280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Gartenschere 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970596" y="5408116"/>
            <a:ext cx="2336695" cy="280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Zweige bis ca. 1,5 cm 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19843" y="5875990"/>
            <a:ext cx="3521814" cy="2809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Astschere                 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967758" y="5875990"/>
            <a:ext cx="4029030" cy="4686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04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dickere Zweige, Beerensträucher, Zierge-</a:t>
            </a:r>
            <a:endParaRPr sz="16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hölz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19863" y="6577040"/>
            <a:ext cx="1080713" cy="2809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Bügelsäge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967961" y="6577040"/>
            <a:ext cx="4223978" cy="2809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Äste – das Sägeblatt muss verstellbar sein!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19863" y="7043394"/>
            <a:ext cx="1013216" cy="280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Stichsäge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967515" y="7043394"/>
            <a:ext cx="4047981" cy="469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Zum Sägen an schwer zugänglichen Stel-</a:t>
            </a:r>
            <a:endParaRPr sz="1600">
              <a:latin typeface="Arial"/>
              <a:cs typeface="Arial"/>
            </a:endParaRPr>
          </a:p>
          <a:p>
            <a:pPr marL="242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len.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719863" y="7744444"/>
            <a:ext cx="3933542" cy="280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Hippe                       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2967777" y="7744444"/>
            <a:ext cx="4239546" cy="469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041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Zum Ausschneiden von Krebswunden, Ent-</a:t>
            </a:r>
            <a:endParaRPr sz="16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fernen von dünnen Zweigen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719882" y="8445495"/>
            <a:ext cx="697746" cy="280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Bürste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967534" y="8445495"/>
            <a:ext cx="4204765" cy="469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Zum Entfernen von Moos, Flechten, Eiabla-</a:t>
            </a:r>
            <a:endParaRPr sz="1600">
              <a:latin typeface="Arial"/>
              <a:cs typeface="Arial"/>
            </a:endParaRPr>
          </a:p>
          <a:p>
            <a:pPr marL="243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gen von Schädlingen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719882" y="9146546"/>
            <a:ext cx="1847416" cy="2809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Weiteres Material: 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2966581" y="9146546"/>
            <a:ext cx="4155408" cy="6573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Pinsel, Spachtel, Wundverschlußmittel,</a:t>
            </a:r>
            <a:endParaRPr sz="1600">
              <a:latin typeface="Arial"/>
              <a:cs typeface="Arial"/>
            </a:endParaRPr>
          </a:p>
          <a:p>
            <a:pPr marL="1195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Bindematerial (Sisal, Rebenbindegarn, Ko-</a:t>
            </a:r>
            <a:endParaRPr sz="1600">
              <a:latin typeface="Arial"/>
              <a:cs typeface="Arial"/>
            </a:endParaRPr>
          </a:p>
          <a:p>
            <a:pPr marL="1195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kosstrick)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31" y="1145765"/>
            <a:ext cx="627975" cy="1999767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47" y="1148666"/>
            <a:ext cx="714855" cy="3048426"/>
          </a:xfrm>
          <a:prstGeom prst="rect">
            <a:avLst/>
          </a:prstGeom>
        </p:spPr>
      </p:pic>
      <p:pic>
        <p:nvPicPr>
          <p:cNvPr id="1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31" y="3546212"/>
            <a:ext cx="1057803" cy="9419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6483094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3404677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Literaturempfehlungen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19848" y="856488"/>
            <a:ext cx="3319271" cy="32004"/>
          </a:xfrm>
          <a:custGeom>
            <a:avLst/>
            <a:gdLst/>
            <a:ahLst/>
            <a:cxnLst/>
            <a:rect l="l" t="t" r="r" b="b"/>
            <a:pathLst>
              <a:path w="3319271" h="32004">
                <a:moveTo>
                  <a:pt x="0" y="32004"/>
                </a:moveTo>
                <a:lnTo>
                  <a:pt x="0" y="0"/>
                </a:lnTo>
                <a:lnTo>
                  <a:pt x="3319272" y="0"/>
                </a:lnTo>
                <a:lnTo>
                  <a:pt x="3319272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1098976"/>
            <a:ext cx="5952206" cy="4115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Schmid, Heiner: Obstbaumschnitt - Kernobst, Steinobst, Beerenobst, </a:t>
            </a:r>
            <a:endParaRPr sz="1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Ulmer Verlag Stuttgart 1995, € 15,90 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19843" y="1711625"/>
            <a:ext cx="5764269" cy="4115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Schmid, Heiner: Obstbaumwunden - versorgen, pflegen, verhüten., </a:t>
            </a:r>
            <a:endParaRPr sz="13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Ulmer Verlag Stuttgart 1992, € 19.90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19843" y="2325807"/>
            <a:ext cx="5734493" cy="4115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Riess, Walter: Obstbaumschnitt in Bildern. Kernobst - Steinobst -</a:t>
            </a:r>
            <a:endParaRPr sz="1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Beerensträucher., Obst- u. Gartenbauverlag, München, 2000. € 4.60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19843" y="2938455"/>
            <a:ext cx="5263510" cy="41156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Palmer, Helmut: Der Notenschlüssel der Natur, Carl Bacher, </a:t>
            </a:r>
            <a:endParaRPr sz="1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Schorndorf,.1995, 2.Auflage 1999, ISBN 3.924431.21.3, € 30,17</a:t>
            </a:r>
            <a:endParaRPr sz="13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16800" y="8590788"/>
            <a:ext cx="2935223" cy="1411224"/>
          </a:xfrm>
          <a:custGeom>
            <a:avLst/>
            <a:gdLst/>
            <a:ahLst/>
            <a:cxnLst/>
            <a:rect l="l" t="t" r="r" b="b"/>
            <a:pathLst>
              <a:path w="2935223" h="1411224">
                <a:moveTo>
                  <a:pt x="4572" y="1406652"/>
                </a:moveTo>
                <a:lnTo>
                  <a:pt x="4572" y="4572"/>
                </a:lnTo>
                <a:lnTo>
                  <a:pt x="2930652" y="4572"/>
                </a:lnTo>
                <a:lnTo>
                  <a:pt x="2930652" y="1406652"/>
                </a:lnTo>
                <a:lnTo>
                  <a:pt x="4572" y="1406652"/>
                </a:lnTo>
                <a:close/>
              </a:path>
            </a:pathLst>
          </a:cu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817379" y="8646997"/>
            <a:ext cx="1832780" cy="5287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Zusammengestellt von: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Olaf Höger-Martin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Dipl. Ing. Landwirtschaft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Fachwart für Obst und Garten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17379" y="9376982"/>
            <a:ext cx="1210123" cy="5287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Gartenstr. 5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72221 Haiterbach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Tel/Fax 07456/6500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Mobil 0171/1547455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54050" y="3517900"/>
            <a:ext cx="5952744" cy="4764024"/>
          </a:xfrm>
          <a:custGeom>
            <a:avLst/>
            <a:gdLst/>
            <a:ahLst/>
            <a:cxnLst/>
            <a:rect l="l" t="t" r="r" b="b"/>
            <a:pathLst>
              <a:path w="5952744" h="4764024">
                <a:moveTo>
                  <a:pt x="4572" y="4759452"/>
                </a:moveTo>
                <a:lnTo>
                  <a:pt x="4572" y="4571"/>
                </a:lnTo>
                <a:lnTo>
                  <a:pt x="5948173" y="4571"/>
                </a:lnTo>
                <a:lnTo>
                  <a:pt x="5948173" y="4759452"/>
                </a:lnTo>
                <a:lnTo>
                  <a:pt x="4572" y="4759452"/>
                </a:lnTo>
                <a:close/>
              </a:path>
            </a:pathLst>
          </a:custGeom>
          <a:solidFill>
            <a:srgbClr val="FFFFFF"/>
          </a:solidFill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lang="de-DE" b="1" dirty="0" smtClean="0"/>
          </a:p>
          <a:p>
            <a:r>
              <a:rPr lang="de-DE" b="1" dirty="0" smtClean="0"/>
              <a:t>Diese Präsentation kann ab nächster Woche  von der</a:t>
            </a:r>
          </a:p>
          <a:p>
            <a:r>
              <a:rPr lang="de-DE" b="1" dirty="0" smtClean="0"/>
              <a:t>Homepage des Verbandes heruntergeladen werden.</a:t>
            </a:r>
            <a:endParaRPr lang="de-DE" b="1" dirty="0"/>
          </a:p>
          <a:p>
            <a:endParaRPr lang="de-DE" dirty="0" smtClean="0"/>
          </a:p>
          <a:p>
            <a:r>
              <a:rPr lang="de-DE" sz="3200" dirty="0" smtClean="0"/>
              <a:t>www.Kleingaertner-Oberhausen.de</a:t>
            </a:r>
            <a:endParaRPr sz="3200" dirty="0"/>
          </a:p>
        </p:txBody>
      </p:sp>
      <p:sp>
        <p:nvSpPr>
          <p:cNvPr id="10" name="text 1"/>
          <p:cNvSpPr txBox="1"/>
          <p:nvPr/>
        </p:nvSpPr>
        <p:spPr>
          <a:xfrm>
            <a:off x="817379" y="3531866"/>
            <a:ext cx="1765340" cy="2112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Platz für eigene Notizen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17384" y="3686556"/>
            <a:ext cx="1722120" cy="15240"/>
          </a:xfrm>
          <a:custGeom>
            <a:avLst/>
            <a:gdLst/>
            <a:ahLst/>
            <a:cxnLst/>
            <a:rect l="l" t="t" r="r" b="b"/>
            <a:pathLst>
              <a:path w="1722120" h="15240">
                <a:moveTo>
                  <a:pt x="0" y="15240"/>
                </a:moveTo>
                <a:lnTo>
                  <a:pt x="0" y="0"/>
                </a:lnTo>
                <a:lnTo>
                  <a:pt x="1722120" y="0"/>
                </a:lnTo>
                <a:lnTo>
                  <a:pt x="1722120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2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19587" y="551890"/>
            <a:ext cx="4577918" cy="4921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latin typeface="Arial"/>
                <a:cs typeface="Arial"/>
              </a:rPr>
              <a:t>Pflanzung von Obstbäume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19843" y="1219197"/>
            <a:ext cx="1593067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Pflanzzeit: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1"/>
          <p:cNvSpPr/>
          <p:nvPr/>
        </p:nvSpPr>
        <p:spPr>
          <a:xfrm>
            <a:off x="719848" y="1527048"/>
            <a:ext cx="1508760" cy="32004"/>
          </a:xfrm>
          <a:custGeom>
            <a:avLst/>
            <a:gdLst/>
            <a:ahLst/>
            <a:cxnLst/>
            <a:rect l="l" t="t" r="r" b="b"/>
            <a:pathLst>
              <a:path w="1508760" h="32004">
                <a:moveTo>
                  <a:pt x="0" y="32004"/>
                </a:moveTo>
                <a:lnTo>
                  <a:pt x="0" y="0"/>
                </a:lnTo>
                <a:lnTo>
                  <a:pt x="1508760" y="0"/>
                </a:lnTo>
                <a:lnTo>
                  <a:pt x="150876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719843" y="1829170"/>
            <a:ext cx="6274636" cy="740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Oktober bis April bei frostfreiem Boden. Herbstpflanzung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bringt bessere Anwachsergebnisse. Frostempfindliche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Obstarten im Frühjahr pflanzen (Walnuss, Tafelbirne)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19843" y="2884927"/>
            <a:ext cx="1710537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Pflanzloch: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19848" y="3192780"/>
            <a:ext cx="1626107" cy="32004"/>
          </a:xfrm>
          <a:custGeom>
            <a:avLst/>
            <a:gdLst/>
            <a:ahLst/>
            <a:cxnLst/>
            <a:rect l="l" t="t" r="r" b="b"/>
            <a:pathLst>
              <a:path w="1626107" h="32004">
                <a:moveTo>
                  <a:pt x="0" y="32004"/>
                </a:moveTo>
                <a:lnTo>
                  <a:pt x="0" y="0"/>
                </a:lnTo>
                <a:lnTo>
                  <a:pt x="1626108" y="0"/>
                </a:lnTo>
                <a:lnTo>
                  <a:pt x="1626108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719843" y="3493393"/>
            <a:ext cx="6029028" cy="9521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Durchmesser 1 m, 30-40 cm tief ausheben, Untergrund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nochmals auflockern. Den ausgehobenen Boden nach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Schichten getrennt lagern (Unter- und Oberboden) und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später genau so wieder einfüllen.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19843" y="4812788"/>
            <a:ext cx="1726875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Pflanzerde: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848" y="5120640"/>
            <a:ext cx="1642872" cy="32004"/>
          </a:xfrm>
          <a:custGeom>
            <a:avLst/>
            <a:gdLst/>
            <a:ahLst/>
            <a:cxnLst/>
            <a:rect l="l" t="t" r="r" b="b"/>
            <a:pathLst>
              <a:path w="1642872" h="32004">
                <a:moveTo>
                  <a:pt x="0" y="32004"/>
                </a:moveTo>
                <a:lnTo>
                  <a:pt x="0" y="0"/>
                </a:lnTo>
                <a:lnTo>
                  <a:pt x="1642872" y="0"/>
                </a:lnTo>
                <a:lnTo>
                  <a:pt x="1642872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719843" y="5421253"/>
            <a:ext cx="6534621" cy="9521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Den Oberboden 5 - 10 I Kompost ob Vorratsdüngung bei-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mischen. Niemals in das Pflanzloch den Kompost oder Mist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unverdünnt geben. Kompost kann auch nach dem Pflanzen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nur zum Abdecken der Baumscheibe verwendet werden.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19843" y="6740648"/>
            <a:ext cx="2186787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Wurzelschnitt: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9848" y="7048500"/>
            <a:ext cx="2101596" cy="32004"/>
          </a:xfrm>
          <a:custGeom>
            <a:avLst/>
            <a:gdLst/>
            <a:ahLst/>
            <a:cxnLst/>
            <a:rect l="l" t="t" r="r" b="b"/>
            <a:pathLst>
              <a:path w="2101596" h="32004">
                <a:moveTo>
                  <a:pt x="0" y="32004"/>
                </a:moveTo>
                <a:lnTo>
                  <a:pt x="0" y="0"/>
                </a:lnTo>
                <a:lnTo>
                  <a:pt x="2101596" y="0"/>
                </a:lnTo>
                <a:lnTo>
                  <a:pt x="2101596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719843" y="7349111"/>
            <a:ext cx="6534417" cy="5291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Beschädigte und trockene Wurzeln frisch anschneiden, alle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Fein- und Faserwurzeln belassen.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19843" y="8141204"/>
            <a:ext cx="1761134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Baumpfahl: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848" y="8449056"/>
            <a:ext cx="1676400" cy="32004"/>
          </a:xfrm>
          <a:custGeom>
            <a:avLst/>
            <a:gdLst/>
            <a:ahLst/>
            <a:cxnLst/>
            <a:rect l="l" t="t" r="r" b="b"/>
            <a:pathLst>
              <a:path w="1676400" h="32004">
                <a:moveTo>
                  <a:pt x="0" y="32004"/>
                </a:moveTo>
                <a:lnTo>
                  <a:pt x="0" y="0"/>
                </a:lnTo>
                <a:lnTo>
                  <a:pt x="1676400" y="0"/>
                </a:lnTo>
                <a:lnTo>
                  <a:pt x="167640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719843" y="8751178"/>
            <a:ext cx="6440211" cy="9515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Vor dem Pflanzen einschlagen, er darf nicht in die Krone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hineinreichen, Abstand vom Stamm 5 - 8 cm. Anbinden mit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Kokosstrick o. ä. mit 8er-Schlaufe . Schnur am Pfahl si-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chern.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3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2386950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Wühlmauskorb: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9848" y="856488"/>
            <a:ext cx="2302764" cy="32004"/>
          </a:xfrm>
          <a:custGeom>
            <a:avLst/>
            <a:gdLst/>
            <a:ahLst/>
            <a:cxnLst/>
            <a:rect l="l" t="t" r="r" b="b"/>
            <a:pathLst>
              <a:path w="2302764" h="32004">
                <a:moveTo>
                  <a:pt x="0" y="32004"/>
                </a:moveTo>
                <a:lnTo>
                  <a:pt x="0" y="0"/>
                </a:lnTo>
                <a:lnTo>
                  <a:pt x="2302764" y="0"/>
                </a:lnTo>
                <a:lnTo>
                  <a:pt x="2302764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1157101"/>
            <a:ext cx="6309199" cy="11629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Vor der Pflanzung das Pflanzloch mit einem ca. 1 m² gro-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ßen Stück verzinktem Maschendraht (16 mm, nicht kunst-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stoffummantelt) auskleiden. Den Baum in den Drahtkorb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einpflanzen und dann die Ecken zum Stamm umlegen, so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dass ein geschlossener Korb entsteht.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19843" y="2738624"/>
            <a:ext cx="1641561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Pflanzung: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9848" y="3046476"/>
            <a:ext cx="1557528" cy="32004"/>
          </a:xfrm>
          <a:custGeom>
            <a:avLst/>
            <a:gdLst/>
            <a:ahLst/>
            <a:cxnLst/>
            <a:rect l="l" t="t" r="r" b="b"/>
            <a:pathLst>
              <a:path w="1557528" h="32004">
                <a:moveTo>
                  <a:pt x="0" y="32004"/>
                </a:moveTo>
                <a:lnTo>
                  <a:pt x="0" y="0"/>
                </a:lnTo>
                <a:lnTo>
                  <a:pt x="1557528" y="0"/>
                </a:lnTo>
                <a:lnTo>
                  <a:pt x="1557528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719843" y="3347089"/>
            <a:ext cx="6314548" cy="9521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Den Baum nicht tiefer pflanzen als er in der Baumschule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gestanden ist. Die Veredelungsstelle muss sich über dem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Boden befinden. Kräftiges Angießen sorgt für guten Bo-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denschluß um die Wurzeln und fördert das Anwachsen.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19843" y="4666484"/>
            <a:ext cx="2165269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Baumscheibe: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848" y="4974336"/>
            <a:ext cx="2081784" cy="32004"/>
          </a:xfrm>
          <a:custGeom>
            <a:avLst/>
            <a:gdLst/>
            <a:ahLst/>
            <a:cxnLst/>
            <a:rect l="l" t="t" r="r" b="b"/>
            <a:pathLst>
              <a:path w="2081784" h="32004">
                <a:moveTo>
                  <a:pt x="0" y="32004"/>
                </a:moveTo>
                <a:lnTo>
                  <a:pt x="0" y="0"/>
                </a:lnTo>
                <a:lnTo>
                  <a:pt x="2081784" y="0"/>
                </a:lnTo>
                <a:lnTo>
                  <a:pt x="2081784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719843" y="5274948"/>
            <a:ext cx="6496400" cy="11629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Um den Stamm muss mindestens eine Fläche von 1 m² von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Grasbewuchs offengehalten werden. Bei Hoch- und Halb-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stämmen 4 - 6 Jahre lang, bei Busch und Spindel immer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notwendig. Abdecken mit dünnen Schichten von Gras-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schnitt oder Rohkompost möglich.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19843" y="6856472"/>
            <a:ext cx="2167341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Stammschutz: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9848" y="7164324"/>
            <a:ext cx="2083307" cy="32004"/>
          </a:xfrm>
          <a:custGeom>
            <a:avLst/>
            <a:gdLst/>
            <a:ahLst/>
            <a:cxnLst/>
            <a:rect l="l" t="t" r="r" b="b"/>
            <a:pathLst>
              <a:path w="2083307" h="32004">
                <a:moveTo>
                  <a:pt x="0" y="32004"/>
                </a:moveTo>
                <a:lnTo>
                  <a:pt x="0" y="0"/>
                </a:lnTo>
                <a:lnTo>
                  <a:pt x="2083308" y="0"/>
                </a:lnTo>
                <a:lnTo>
                  <a:pt x="2083308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719843" y="7466444"/>
            <a:ext cx="6515806" cy="740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Drahthose oder Kunststoffspiralen gegen Wildverbiß 0,8 - 1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m hoch um den Stamm anbringen. Im Außenbereich unbe-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dingt erforderlich.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4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187455" y="554557"/>
            <a:ext cx="3664343" cy="5977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400" b="1" spc="10" dirty="0">
                <a:latin typeface="Arial"/>
                <a:cs typeface="Arial"/>
              </a:rPr>
              <a:t>Obstbaumschnitt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19843" y="1569717"/>
            <a:ext cx="2896179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Warum schneiden?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9848" y="1877568"/>
            <a:ext cx="2810256" cy="32005"/>
          </a:xfrm>
          <a:custGeom>
            <a:avLst/>
            <a:gdLst/>
            <a:ahLst/>
            <a:cxnLst/>
            <a:rect l="l" t="t" r="r" b="b"/>
            <a:pathLst>
              <a:path w="2810256" h="32005">
                <a:moveTo>
                  <a:pt x="0" y="32005"/>
                </a:moveTo>
                <a:lnTo>
                  <a:pt x="0" y="0"/>
                </a:lnTo>
                <a:lnTo>
                  <a:pt x="2810256" y="0"/>
                </a:lnTo>
                <a:lnTo>
                  <a:pt x="2810256" y="32005"/>
                </a:lnTo>
                <a:lnTo>
                  <a:pt x="0" y="32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719843" y="2240658"/>
            <a:ext cx="6234264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Aufbau eines stabilen Traggerüstes - hohem Fruchtbe-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48443" y="2449438"/>
            <a:ext cx="5626258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hang und Schneedruck muß standgehalten werden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19843" y="2886818"/>
            <a:ext cx="5817367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früherer Ertragsbeginn (bei sachgemäßem Schnitt)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19843" y="3322667"/>
            <a:ext cx="5517353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höhere Fruchtqualität durch bessere Belichtung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9843" y="3760047"/>
            <a:ext cx="5585384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Schnittmaßnahmen und Ernte werden erleichtert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19843" y="4195895"/>
            <a:ext cx="4561302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Langlebigere, leistungsfähigere Bäume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19843" y="4631744"/>
            <a:ext cx="4498894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Ernteschwankungen werden gemildert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19843" y="5378192"/>
            <a:ext cx="2691689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Wann schneiden?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19848" y="5686044"/>
            <a:ext cx="2606039" cy="32004"/>
          </a:xfrm>
          <a:custGeom>
            <a:avLst/>
            <a:gdLst/>
            <a:ahLst/>
            <a:cxnLst/>
            <a:rect l="l" t="t" r="r" b="b"/>
            <a:pathLst>
              <a:path w="2606039" h="32004">
                <a:moveTo>
                  <a:pt x="0" y="32004"/>
                </a:moveTo>
                <a:lnTo>
                  <a:pt x="0" y="0"/>
                </a:lnTo>
                <a:lnTo>
                  <a:pt x="2606040" y="0"/>
                </a:lnTo>
                <a:lnTo>
                  <a:pt x="260604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719843" y="6075039"/>
            <a:ext cx="4239433" cy="7295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Winter: Januar – Mitte März </a:t>
            </a:r>
            <a:endParaRPr sz="1800">
              <a:latin typeface="Arial"/>
              <a:cs typeface="Arial"/>
            </a:endParaRPr>
          </a:p>
          <a:p>
            <a:pPr marL="900616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Kern-, Stein- und Beerenobst</a:t>
            </a:r>
            <a:endParaRPr sz="1800">
              <a:latin typeface="Arial"/>
              <a:cs typeface="Arial"/>
            </a:endParaRPr>
          </a:p>
          <a:p>
            <a:pPr marL="90068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Nicht bei Temperaturen &lt;-5° 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19843" y="7126599"/>
            <a:ext cx="6389143" cy="7295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Sommer: Kirschen (nach oder zur Ernte)</a:t>
            </a:r>
            <a:endParaRPr sz="1800">
              <a:latin typeface="Arial"/>
              <a:cs typeface="Arial"/>
            </a:endParaRPr>
          </a:p>
          <a:p>
            <a:pPr marL="900616">
              <a:lnSpc>
                <a:spcPct val="100000"/>
              </a:lnSpc>
            </a:pPr>
            <a:r>
              <a:rPr sz="1770" b="1" spc="10" dirty="0">
                <a:latin typeface="Arial"/>
                <a:cs typeface="Arial"/>
              </a:rPr>
              <a:t>Jungbäume, Spaliere, Spindel (Juli – Mitte August</a:t>
            </a:r>
            <a:endParaRPr sz="1700">
              <a:latin typeface="Arial"/>
              <a:cs typeface="Arial"/>
            </a:endParaRPr>
          </a:p>
          <a:p>
            <a:pPr marL="90068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Nachschnitt verjüngter Bäume (Juli)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626631" y="7914515"/>
            <a:ext cx="1055720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„Juniriß“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19843" y="8440295"/>
            <a:ext cx="6257147" cy="11422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49587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Vorteile Sommerschnitt: </a:t>
            </a:r>
            <a:endParaRPr sz="1800">
              <a:latin typeface="Arial"/>
              <a:cs typeface="Arial"/>
            </a:endParaRPr>
          </a:p>
          <a:p>
            <a:pPr marL="90068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Fruchtgröße, Fruchtfärbung besser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           Blütenknospenförderung</a:t>
            </a:r>
            <a:endParaRPr sz="1800">
              <a:latin typeface="Arial"/>
              <a:cs typeface="Arial"/>
            </a:endParaRPr>
          </a:p>
          <a:p>
            <a:pPr marL="90068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Wachstumsschwächung bei „triebigen“ Bäumen</a:t>
            </a:r>
            <a:endParaRPr sz="1800">
              <a:latin typeface="Arial"/>
              <a:cs typeface="Arial"/>
            </a:endParaRPr>
          </a:p>
          <a:p>
            <a:pPr marL="90068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Bessere Wundheilung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5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19843" y="548636"/>
            <a:ext cx="3929573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Aufbau eines Obstbaumes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9848" y="856488"/>
            <a:ext cx="3843528" cy="32004"/>
          </a:xfrm>
          <a:custGeom>
            <a:avLst/>
            <a:gdLst/>
            <a:ahLst/>
            <a:cxnLst/>
            <a:rect l="l" t="t" r="r" b="b"/>
            <a:pathLst>
              <a:path w="3843528" h="32004">
                <a:moveTo>
                  <a:pt x="0" y="32004"/>
                </a:moveTo>
                <a:lnTo>
                  <a:pt x="0" y="0"/>
                </a:lnTo>
                <a:lnTo>
                  <a:pt x="3843529" y="0"/>
                </a:lnTo>
                <a:lnTo>
                  <a:pt x="3843529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719843" y="7687449"/>
            <a:ext cx="3249663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SV  =    Stammverlängerung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21375" y="7951093"/>
            <a:ext cx="204299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69499" y="7951093"/>
            <a:ext cx="198173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620572" y="7951093"/>
            <a:ext cx="5020604" cy="5279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9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Leitäste – 3 (bis 4). Die Leitäste bilden mit der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Stammverlängerung das Kronengerüst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9843" y="8476870"/>
            <a:ext cx="3238096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LV  =   Leitastverlängerung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19843" y="8739006"/>
            <a:ext cx="204094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69294" y="8739006"/>
            <a:ext cx="197922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620184" y="8670032"/>
            <a:ext cx="3896601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Fruchtäste – tragen das Fruchtholz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45756" y="1295400"/>
            <a:ext cx="5939028" cy="6126480"/>
          </a:xfrm>
          <a:custGeom>
            <a:avLst/>
            <a:gdLst/>
            <a:ahLst/>
            <a:cxnLst/>
            <a:rect l="l" t="t" r="r" b="b"/>
            <a:pathLst>
              <a:path w="5939028" h="6126480">
                <a:moveTo>
                  <a:pt x="0" y="6126480"/>
                </a:moveTo>
                <a:lnTo>
                  <a:pt x="0" y="0"/>
                </a:lnTo>
                <a:lnTo>
                  <a:pt x="5939029" y="0"/>
                </a:lnTo>
                <a:lnTo>
                  <a:pt x="5939029" y="6126480"/>
                </a:lnTo>
                <a:lnTo>
                  <a:pt x="0" y="6126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51" y="1294540"/>
            <a:ext cx="5939857" cy="6127336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3709746" y="2399884"/>
            <a:ext cx="550650" cy="1793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b="1" spc="10" dirty="0">
                <a:latin typeface="Trebuchet MS"/>
                <a:cs typeface="Trebuchet MS"/>
              </a:rPr>
              <a:t>Krone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701467" y="5720517"/>
            <a:ext cx="1476367" cy="2424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spc="10" dirty="0">
                <a:latin typeface="Arial"/>
                <a:cs typeface="Arial"/>
              </a:rPr>
              <a:t>Veredlungsstelle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60000">
            <a:off x="3402576" y="5882565"/>
            <a:ext cx="1356214" cy="3399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912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№№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latin typeface="Arial"/>
                <a:cs typeface="Arial"/>
              </a:rPr>
              <a:t>J'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425489" y="6457616"/>
            <a:ext cx="108625" cy="1788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i="1" spc="10" dirty="0">
                <a:latin typeface="Georgia"/>
                <a:cs typeface="Georgia"/>
              </a:rPr>
              <a:t>\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143030" y="6271882"/>
            <a:ext cx="1729625" cy="2476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spc="10" dirty="0">
                <a:latin typeface="Arial"/>
                <a:cs typeface="Arial"/>
              </a:rPr>
              <a:t>(Wurzel) </a:t>
            </a:r>
            <a:r>
              <a:rPr sz="1350" spc="10" dirty="0">
                <a:latin typeface="Arial"/>
                <a:cs typeface="Arial"/>
              </a:rPr>
              <a:t>- Unterlage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6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2235464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Die Unterlagen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9848" y="856488"/>
            <a:ext cx="2150364" cy="32004"/>
          </a:xfrm>
          <a:custGeom>
            <a:avLst/>
            <a:gdLst/>
            <a:ahLst/>
            <a:cxnLst/>
            <a:rect l="l" t="t" r="r" b="b"/>
            <a:pathLst>
              <a:path w="2150364" h="32004">
                <a:moveTo>
                  <a:pt x="0" y="32004"/>
                </a:moveTo>
                <a:lnTo>
                  <a:pt x="0" y="0"/>
                </a:lnTo>
                <a:lnTo>
                  <a:pt x="2150364" y="0"/>
                </a:lnTo>
                <a:lnTo>
                  <a:pt x="2150364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894966"/>
            <a:ext cx="2885160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Haben Auswirkungen auf: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19843" y="1420746"/>
            <a:ext cx="3252064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Wuchsstärke, Standfestigkeit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9848" y="1652016"/>
            <a:ext cx="3250691" cy="24384"/>
          </a:xfrm>
          <a:custGeom>
            <a:avLst/>
            <a:gdLst/>
            <a:ahLst/>
            <a:cxnLst/>
            <a:rect l="l" t="t" r="r" b="b"/>
            <a:pathLst>
              <a:path w="3250691" h="24384">
                <a:moveTo>
                  <a:pt x="0" y="24384"/>
                </a:moveTo>
                <a:lnTo>
                  <a:pt x="0" y="0"/>
                </a:lnTo>
                <a:lnTo>
                  <a:pt x="3250692" y="0"/>
                </a:lnTo>
                <a:lnTo>
                  <a:pt x="3250692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719843" y="1420746"/>
            <a:ext cx="6543197" cy="5279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60125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schwach – mittel – stark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Nur starkwachsende Unterlagen ergeben standfeste Bäume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19843" y="2208662"/>
            <a:ext cx="1412656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Fruchtgröße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9848" y="2439924"/>
            <a:ext cx="1347216" cy="24383"/>
          </a:xfrm>
          <a:custGeom>
            <a:avLst/>
            <a:gdLst/>
            <a:ahLst/>
            <a:cxnLst/>
            <a:rect l="l" t="t" r="r" b="b"/>
            <a:pathLst>
              <a:path w="1347216" h="24383">
                <a:moveTo>
                  <a:pt x="0" y="24383"/>
                </a:moveTo>
                <a:lnTo>
                  <a:pt x="0" y="0"/>
                </a:lnTo>
                <a:lnTo>
                  <a:pt x="1347216" y="0"/>
                </a:lnTo>
                <a:lnTo>
                  <a:pt x="1347216" y="24383"/>
                </a:lnTo>
                <a:lnTo>
                  <a:pt x="0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2967743" y="2208654"/>
            <a:ext cx="3948951" cy="7404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04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in der Regel bringen Sorten auf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schwächer wachsenden Unterlagen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größere Früchte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9851" y="2996570"/>
            <a:ext cx="1612087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Ertragsbeginn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9848" y="3227831"/>
            <a:ext cx="1549908" cy="24384"/>
          </a:xfrm>
          <a:custGeom>
            <a:avLst/>
            <a:gdLst/>
            <a:ahLst/>
            <a:cxnLst/>
            <a:rect l="l" t="t" r="r" b="b"/>
            <a:pathLst>
              <a:path w="1549908" h="24384">
                <a:moveTo>
                  <a:pt x="0" y="24384"/>
                </a:moveTo>
                <a:lnTo>
                  <a:pt x="0" y="0"/>
                </a:lnTo>
                <a:lnTo>
                  <a:pt x="1549908" y="0"/>
                </a:lnTo>
                <a:lnTo>
                  <a:pt x="154990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719843" y="3522341"/>
            <a:ext cx="4117749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Krankheitsanfälligkeit und Frosthärte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19848" y="3753612"/>
            <a:ext cx="4052315" cy="24384"/>
          </a:xfrm>
          <a:custGeom>
            <a:avLst/>
            <a:gdLst/>
            <a:ahLst/>
            <a:cxnLst/>
            <a:rect l="l" t="t" r="r" b="b"/>
            <a:pathLst>
              <a:path w="4052315" h="24384">
                <a:moveTo>
                  <a:pt x="0" y="24384"/>
                </a:moveTo>
                <a:lnTo>
                  <a:pt x="0" y="0"/>
                </a:lnTo>
                <a:lnTo>
                  <a:pt x="4052316" y="0"/>
                </a:lnTo>
                <a:lnTo>
                  <a:pt x="4052316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719835" y="4048119"/>
            <a:ext cx="1487157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Lebensdauer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9848" y="4279392"/>
            <a:ext cx="1421891" cy="24384"/>
          </a:xfrm>
          <a:custGeom>
            <a:avLst/>
            <a:gdLst/>
            <a:ahLst/>
            <a:cxnLst/>
            <a:rect l="l" t="t" r="r" b="b"/>
            <a:pathLst>
              <a:path w="1421891" h="24384">
                <a:moveTo>
                  <a:pt x="0" y="24384"/>
                </a:moveTo>
                <a:lnTo>
                  <a:pt x="0" y="0"/>
                </a:lnTo>
                <a:lnTo>
                  <a:pt x="1421892" y="0"/>
                </a:lnTo>
                <a:lnTo>
                  <a:pt x="1421892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2970867" y="4048121"/>
            <a:ext cx="3084455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schwachwachsend – kürzer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19843" y="4311765"/>
            <a:ext cx="4356750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                             starkwachsend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691037" y="4311765"/>
            <a:ext cx="525300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830780" y="4311765"/>
            <a:ext cx="1134839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länger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719843" y="4841744"/>
            <a:ext cx="2485735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Unterlagentypen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9848" y="5149596"/>
            <a:ext cx="2400300" cy="32004"/>
          </a:xfrm>
          <a:custGeom>
            <a:avLst/>
            <a:gdLst/>
            <a:ahLst/>
            <a:cxnLst/>
            <a:rect l="l" t="t" r="r" b="b"/>
            <a:pathLst>
              <a:path w="2400300" h="32004">
                <a:moveTo>
                  <a:pt x="0" y="32004"/>
                </a:moveTo>
                <a:lnTo>
                  <a:pt x="0" y="0"/>
                </a:lnTo>
                <a:lnTo>
                  <a:pt x="2400300" y="0"/>
                </a:lnTo>
                <a:lnTo>
                  <a:pt x="240030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 1"/>
          <p:cNvSpPr txBox="1"/>
          <p:nvPr/>
        </p:nvSpPr>
        <p:spPr>
          <a:xfrm>
            <a:off x="719843" y="5450209"/>
            <a:ext cx="964577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Sämling 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2069977" y="5450209"/>
            <a:ext cx="4588846" cy="5291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Apfel, Birne, Kirsche, Zwetschge, Pfirsich</a:t>
            </a:r>
            <a:endParaRPr sz="1800">
              <a:latin typeface="Arial"/>
              <a:cs typeface="Arial"/>
            </a:endParaRPr>
          </a:p>
          <a:p>
            <a:pPr marL="3177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starkwachsend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73160" y="5945124"/>
            <a:ext cx="1655064" cy="24384"/>
          </a:xfrm>
          <a:custGeom>
            <a:avLst/>
            <a:gdLst/>
            <a:ahLst/>
            <a:cxnLst/>
            <a:rect l="l" t="t" r="r" b="b"/>
            <a:pathLst>
              <a:path w="1655064" h="24384">
                <a:moveTo>
                  <a:pt x="0" y="24384"/>
                </a:moveTo>
                <a:lnTo>
                  <a:pt x="0" y="0"/>
                </a:lnTo>
                <a:lnTo>
                  <a:pt x="1655064" y="0"/>
                </a:lnTo>
                <a:lnTo>
                  <a:pt x="1655064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text 1"/>
          <p:cNvSpPr txBox="1"/>
          <p:nvPr/>
        </p:nvSpPr>
        <p:spPr>
          <a:xfrm>
            <a:off x="2070115" y="5713853"/>
            <a:ext cx="4603615" cy="5279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65810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(Hochstamm, Halbstamm)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langlebig, standfest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719843" y="6501769"/>
            <a:ext cx="3135021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Apfelunterlagen:      M27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3478291" y="6501769"/>
            <a:ext cx="2498781" cy="3714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M9  M26 schwach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42852" y="6733032"/>
            <a:ext cx="970788" cy="24384"/>
          </a:xfrm>
          <a:custGeom>
            <a:avLst/>
            <a:gdLst/>
            <a:ahLst/>
            <a:cxnLst/>
            <a:rect l="l" t="t" r="r" b="b"/>
            <a:pathLst>
              <a:path w="970788" h="24384">
                <a:moveTo>
                  <a:pt x="0" y="24384"/>
                </a:moveTo>
                <a:lnTo>
                  <a:pt x="0" y="0"/>
                </a:lnTo>
                <a:lnTo>
                  <a:pt x="970788" y="0"/>
                </a:lnTo>
                <a:lnTo>
                  <a:pt x="97078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>
            <a:off x="719843" y="6765405"/>
            <a:ext cx="3460821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                             MM106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3795268" y="6765405"/>
            <a:ext cx="3444385" cy="3714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M2, M7  MM111 mittelstark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21845" y="6996684"/>
            <a:ext cx="1153667" cy="24384"/>
          </a:xfrm>
          <a:custGeom>
            <a:avLst/>
            <a:gdLst/>
            <a:ahLst/>
            <a:cxnLst/>
            <a:rect l="l" t="t" r="r" b="b"/>
            <a:pathLst>
              <a:path w="1153667" h="24384">
                <a:moveTo>
                  <a:pt x="0" y="24384"/>
                </a:moveTo>
                <a:lnTo>
                  <a:pt x="0" y="0"/>
                </a:lnTo>
                <a:lnTo>
                  <a:pt x="1153667" y="0"/>
                </a:lnTo>
                <a:lnTo>
                  <a:pt x="1153667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>
            <a:off x="719843" y="7027547"/>
            <a:ext cx="3530841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                             M25    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3414283" y="7027547"/>
            <a:ext cx="2646868" cy="3714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M11  Sämling stark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451869" y="7258812"/>
            <a:ext cx="544067" cy="24384"/>
          </a:xfrm>
          <a:custGeom>
            <a:avLst/>
            <a:gdLst/>
            <a:ahLst/>
            <a:cxnLst/>
            <a:rect l="l" t="t" r="r" b="b"/>
            <a:pathLst>
              <a:path w="544067" h="24384">
                <a:moveTo>
                  <a:pt x="0" y="24384"/>
                </a:moveTo>
                <a:lnTo>
                  <a:pt x="0" y="0"/>
                </a:lnTo>
                <a:lnTo>
                  <a:pt x="544067" y="0"/>
                </a:lnTo>
                <a:lnTo>
                  <a:pt x="544067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>
            <a:off x="719843" y="7553320"/>
            <a:ext cx="3264980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b="1" spc="10" dirty="0">
                <a:latin typeface="Arial"/>
                <a:cs typeface="Arial"/>
              </a:rPr>
              <a:t>Birnenunterlagen     Quitte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3693747" y="7553320"/>
            <a:ext cx="2874323" cy="3714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C Pyrodwarf  Quitte 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2967758" y="7816964"/>
            <a:ext cx="1032471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schwach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67748" y="8048244"/>
            <a:ext cx="970788" cy="24384"/>
          </a:xfrm>
          <a:custGeom>
            <a:avLst/>
            <a:gdLst/>
            <a:ahLst/>
            <a:cxnLst/>
            <a:rect l="l" t="t" r="r" b="b"/>
            <a:pathLst>
              <a:path w="970788" h="24384">
                <a:moveTo>
                  <a:pt x="0" y="24384"/>
                </a:moveTo>
                <a:lnTo>
                  <a:pt x="0" y="0"/>
                </a:lnTo>
                <a:lnTo>
                  <a:pt x="970788" y="0"/>
                </a:lnTo>
                <a:lnTo>
                  <a:pt x="97078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text 1"/>
          <p:cNvSpPr txBox="1"/>
          <p:nvPr/>
        </p:nvSpPr>
        <p:spPr>
          <a:xfrm>
            <a:off x="2970799" y="8079109"/>
            <a:ext cx="1562572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Sämling stark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24820" y="8310372"/>
            <a:ext cx="544068" cy="24384"/>
          </a:xfrm>
          <a:custGeom>
            <a:avLst/>
            <a:gdLst/>
            <a:ahLst/>
            <a:cxnLst/>
            <a:rect l="l" t="t" r="r" b="b"/>
            <a:pathLst>
              <a:path w="544068" h="24384">
                <a:moveTo>
                  <a:pt x="0" y="24384"/>
                </a:moveTo>
                <a:lnTo>
                  <a:pt x="0" y="0"/>
                </a:lnTo>
                <a:lnTo>
                  <a:pt x="544068" y="0"/>
                </a:lnTo>
                <a:lnTo>
                  <a:pt x="54406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text 1"/>
          <p:cNvSpPr txBox="1"/>
          <p:nvPr/>
        </p:nvSpPr>
        <p:spPr>
          <a:xfrm>
            <a:off x="719844" y="8604881"/>
            <a:ext cx="6398856" cy="3714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b="1" spc="10" dirty="0">
                <a:latin typeface="Arial"/>
                <a:cs typeface="Arial"/>
              </a:rPr>
              <a:t>Kirschenunterlagen  Weiroot  Gi-Sel-A Nr. 3, 5,6 schwach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84328" y="8836152"/>
            <a:ext cx="970788" cy="24384"/>
          </a:xfrm>
          <a:custGeom>
            <a:avLst/>
            <a:gdLst/>
            <a:ahLst/>
            <a:cxnLst/>
            <a:rect l="l" t="t" r="r" b="b"/>
            <a:pathLst>
              <a:path w="970788" h="24384">
                <a:moveTo>
                  <a:pt x="0" y="24384"/>
                </a:moveTo>
                <a:lnTo>
                  <a:pt x="0" y="0"/>
                </a:lnTo>
                <a:lnTo>
                  <a:pt x="970788" y="0"/>
                </a:lnTo>
                <a:lnTo>
                  <a:pt x="97078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text 1"/>
          <p:cNvSpPr txBox="1"/>
          <p:nvPr/>
        </p:nvSpPr>
        <p:spPr>
          <a:xfrm>
            <a:off x="2970807" y="8868526"/>
            <a:ext cx="2891515" cy="3714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Colt  Vogelkirsche stark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253748" y="9099804"/>
            <a:ext cx="544068" cy="24384"/>
          </a:xfrm>
          <a:custGeom>
            <a:avLst/>
            <a:gdLst/>
            <a:ahLst/>
            <a:cxnLst/>
            <a:rect l="l" t="t" r="r" b="b"/>
            <a:pathLst>
              <a:path w="544068" h="24384">
                <a:moveTo>
                  <a:pt x="0" y="24384"/>
                </a:moveTo>
                <a:lnTo>
                  <a:pt x="0" y="0"/>
                </a:lnTo>
                <a:lnTo>
                  <a:pt x="544068" y="0"/>
                </a:lnTo>
                <a:lnTo>
                  <a:pt x="54406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719851" y="9394313"/>
            <a:ext cx="4330393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Zwetschgenunterlagen  St.Julien mitte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38408" y="9625584"/>
            <a:ext cx="545592" cy="24384"/>
          </a:xfrm>
          <a:custGeom>
            <a:avLst/>
            <a:gdLst/>
            <a:ahLst/>
            <a:cxnLst/>
            <a:rect l="l" t="t" r="r" b="b"/>
            <a:pathLst>
              <a:path w="545592" h="24384">
                <a:moveTo>
                  <a:pt x="0" y="24384"/>
                </a:moveTo>
                <a:lnTo>
                  <a:pt x="0" y="0"/>
                </a:lnTo>
                <a:lnTo>
                  <a:pt x="545592" y="0"/>
                </a:lnTo>
                <a:lnTo>
                  <a:pt x="545592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719851" y="9394313"/>
            <a:ext cx="6662319" cy="5172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264144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                              Kirschpflaumen                    stark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4763031" y="9656449"/>
            <a:ext cx="2010239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(Myrobalanen)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386080" y="9887712"/>
            <a:ext cx="544068" cy="24384"/>
          </a:xfrm>
          <a:custGeom>
            <a:avLst/>
            <a:gdLst/>
            <a:ahLst/>
            <a:cxnLst/>
            <a:rect l="l" t="t" r="r" b="b"/>
            <a:pathLst>
              <a:path w="544068" h="24384">
                <a:moveTo>
                  <a:pt x="0" y="24384"/>
                </a:moveTo>
                <a:lnTo>
                  <a:pt x="0" y="0"/>
                </a:lnTo>
                <a:lnTo>
                  <a:pt x="544069" y="0"/>
                </a:lnTo>
                <a:lnTo>
                  <a:pt x="544069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7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19843" y="548636"/>
            <a:ext cx="2200290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Wuchsgesetze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19848" y="856488"/>
            <a:ext cx="2115312" cy="32004"/>
          </a:xfrm>
          <a:custGeom>
            <a:avLst/>
            <a:gdLst/>
            <a:ahLst/>
            <a:cxnLst/>
            <a:rect l="l" t="t" r="r" b="b"/>
            <a:pathLst>
              <a:path w="2115312" h="32004">
                <a:moveTo>
                  <a:pt x="0" y="32004"/>
                </a:moveTo>
                <a:lnTo>
                  <a:pt x="0" y="0"/>
                </a:lnTo>
                <a:lnTo>
                  <a:pt x="2115312" y="0"/>
                </a:lnTo>
                <a:lnTo>
                  <a:pt x="2115312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719843" y="1085466"/>
            <a:ext cx="2187336" cy="5497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Spitzenförderung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57308" y="1344168"/>
            <a:ext cx="1403604" cy="1920240"/>
          </a:xfrm>
          <a:custGeom>
            <a:avLst/>
            <a:gdLst/>
            <a:ahLst/>
            <a:cxnLst/>
            <a:rect l="l" t="t" r="r" b="b"/>
            <a:pathLst>
              <a:path w="1403604" h="1920240">
                <a:moveTo>
                  <a:pt x="0" y="1920240"/>
                </a:moveTo>
                <a:lnTo>
                  <a:pt x="0" y="0"/>
                </a:lnTo>
                <a:lnTo>
                  <a:pt x="1403604" y="0"/>
                </a:lnTo>
                <a:lnTo>
                  <a:pt x="1403604" y="1920240"/>
                </a:lnTo>
                <a:lnTo>
                  <a:pt x="0" y="19202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03" y="1343895"/>
            <a:ext cx="1403800" cy="1920509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3255632" y="1342495"/>
            <a:ext cx="1406946" cy="5841"/>
          </a:xfrm>
          <a:custGeom>
            <a:avLst/>
            <a:gdLst/>
            <a:ahLst/>
            <a:cxnLst/>
            <a:rect l="l" t="t" r="r" b="b"/>
            <a:pathLst>
              <a:path w="1406946" h="5841">
                <a:moveTo>
                  <a:pt x="1671" y="4172"/>
                </a:moveTo>
                <a:lnTo>
                  <a:pt x="1671" y="1669"/>
                </a:lnTo>
                <a:lnTo>
                  <a:pt x="1405276" y="1669"/>
                </a:lnTo>
                <a:lnTo>
                  <a:pt x="1405276" y="4172"/>
                </a:lnTo>
                <a:lnTo>
                  <a:pt x="1671" y="4172"/>
                </a:lnTo>
                <a:close/>
              </a:path>
            </a:pathLst>
          </a:custGeom>
          <a:ln w="3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 1"/>
          <p:cNvSpPr txBox="1"/>
          <p:nvPr/>
        </p:nvSpPr>
        <p:spPr>
          <a:xfrm>
            <a:off x="719843" y="3283073"/>
            <a:ext cx="2566698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Oberseitenförderung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027" y="3541592"/>
            <a:ext cx="2011960" cy="129100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719843" y="5209028"/>
            <a:ext cx="2893466" cy="73304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Scheitelpunktförderung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43" y="5534927"/>
            <a:ext cx="1941847" cy="1694924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95" y="5606565"/>
            <a:ext cx="1870209" cy="1623286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101343" y="6954008"/>
            <a:ext cx="1566062" cy="4224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latin typeface="Arial"/>
                <a:cs typeface="Arial"/>
              </a:rPr>
              <a:t>Fruchtbogenbildung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19843" y="7534652"/>
            <a:ext cx="2235708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Schnittgesetze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19848" y="7842504"/>
            <a:ext cx="2150364" cy="32004"/>
          </a:xfrm>
          <a:custGeom>
            <a:avLst/>
            <a:gdLst/>
            <a:ahLst/>
            <a:cxnLst/>
            <a:rect l="l" t="t" r="r" b="b"/>
            <a:pathLst>
              <a:path w="2150364" h="32004">
                <a:moveTo>
                  <a:pt x="0" y="32004"/>
                </a:moveTo>
                <a:lnTo>
                  <a:pt x="0" y="0"/>
                </a:lnTo>
                <a:lnTo>
                  <a:pt x="2150364" y="0"/>
                </a:lnTo>
                <a:lnTo>
                  <a:pt x="2150364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719843" y="8042523"/>
            <a:ext cx="3972520" cy="5497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latin typeface="Arial"/>
                <a:cs typeface="Arial"/>
              </a:rPr>
              <a:t>• </a:t>
            </a:r>
            <a:r>
              <a:rPr sz="1650" b="1" spc="10" dirty="0">
                <a:latin typeface="Arial"/>
                <a:cs typeface="Arial"/>
              </a:rPr>
              <a:t>Starker Rückschnitt – starker Austrieb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19844" y="8452472"/>
            <a:ext cx="4646432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90" spc="10" dirty="0">
                <a:latin typeface="Arial"/>
                <a:cs typeface="Arial"/>
              </a:rPr>
              <a:t>• </a:t>
            </a:r>
            <a:r>
              <a:rPr sz="1590" b="1" spc="10" dirty="0">
                <a:latin typeface="Arial"/>
                <a:cs typeface="Arial"/>
              </a:rPr>
              <a:t>Schwacher Rückschnitt – schwacher Austrieb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19844" y="8862420"/>
            <a:ext cx="5280386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latin typeface="Arial"/>
                <a:cs typeface="Arial"/>
              </a:rPr>
              <a:t>• </a:t>
            </a:r>
            <a:r>
              <a:rPr sz="1650" b="1" spc="10" dirty="0">
                <a:latin typeface="Arial"/>
                <a:cs typeface="Arial"/>
              </a:rPr>
              <a:t>ungleicher Rückschnitt – ungleichmäßiger Austrieb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8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2371527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Schnitt-Technik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19848" y="856488"/>
            <a:ext cx="2286000" cy="32004"/>
          </a:xfrm>
          <a:custGeom>
            <a:avLst/>
            <a:gdLst/>
            <a:ahLst/>
            <a:cxnLst/>
            <a:rect l="l" t="t" r="r" b="b"/>
            <a:pathLst>
              <a:path w="2286000" h="32004">
                <a:moveTo>
                  <a:pt x="0" y="32004"/>
                </a:moveTo>
                <a:lnTo>
                  <a:pt x="0" y="0"/>
                </a:lnTo>
                <a:lnTo>
                  <a:pt x="2286000" y="0"/>
                </a:lnTo>
                <a:lnTo>
                  <a:pt x="228600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1278633"/>
            <a:ext cx="2056607" cy="6187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2400" b="1" spc="10" dirty="0">
                <a:latin typeface="Arial"/>
                <a:cs typeface="Arial"/>
              </a:rPr>
              <a:t>Rückschnitt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48448" y="1586484"/>
            <a:ext cx="1743456" cy="32004"/>
          </a:xfrm>
          <a:custGeom>
            <a:avLst/>
            <a:gdLst/>
            <a:ahLst/>
            <a:cxnLst/>
            <a:rect l="l" t="t" r="r" b="b"/>
            <a:pathLst>
              <a:path w="1743456" h="32004">
                <a:moveTo>
                  <a:pt x="0" y="32004"/>
                </a:moveTo>
                <a:lnTo>
                  <a:pt x="0" y="0"/>
                </a:lnTo>
                <a:lnTo>
                  <a:pt x="1743456" y="0"/>
                </a:lnTo>
                <a:lnTo>
                  <a:pt x="1743456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948436" y="1532553"/>
            <a:ext cx="2934204" cy="4583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KEINE Zapfen (Huthaken)!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48443" y="1887089"/>
            <a:ext cx="2105063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Schnitt auf Astring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19843" y="3834379"/>
            <a:ext cx="4027688" cy="7330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• </a:t>
            </a:r>
            <a:r>
              <a:rPr sz="2400" b="1" spc="10" dirty="0">
                <a:latin typeface="Arial"/>
                <a:cs typeface="Arial"/>
              </a:rPr>
              <a:t>Weiterleiten auf Seitenast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48448" y="4142231"/>
            <a:ext cx="3712464" cy="32004"/>
          </a:xfrm>
          <a:custGeom>
            <a:avLst/>
            <a:gdLst/>
            <a:ahLst/>
            <a:cxnLst/>
            <a:rect l="l" t="t" r="r" b="b"/>
            <a:pathLst>
              <a:path w="3712464" h="32004">
                <a:moveTo>
                  <a:pt x="0" y="32005"/>
                </a:moveTo>
                <a:lnTo>
                  <a:pt x="0" y="0"/>
                </a:lnTo>
                <a:lnTo>
                  <a:pt x="3712465" y="0"/>
                </a:lnTo>
                <a:lnTo>
                  <a:pt x="3712465" y="32005"/>
                </a:lnTo>
                <a:lnTo>
                  <a:pt x="0" y="32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719843" y="6850375"/>
            <a:ext cx="3447898" cy="7330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• </a:t>
            </a:r>
            <a:r>
              <a:rPr sz="2400" b="1" spc="10" dirty="0">
                <a:latin typeface="Arial"/>
                <a:cs typeface="Arial"/>
              </a:rPr>
              <a:t>Absägen starker Äste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48448" y="7158228"/>
            <a:ext cx="3131820" cy="32004"/>
          </a:xfrm>
          <a:custGeom>
            <a:avLst/>
            <a:gdLst/>
            <a:ahLst/>
            <a:cxnLst/>
            <a:rect l="l" t="t" r="r" b="b"/>
            <a:pathLst>
              <a:path w="3131820" h="32004">
                <a:moveTo>
                  <a:pt x="0" y="32004"/>
                </a:moveTo>
                <a:lnTo>
                  <a:pt x="0" y="0"/>
                </a:lnTo>
                <a:lnTo>
                  <a:pt x="3131820" y="0"/>
                </a:lnTo>
                <a:lnTo>
                  <a:pt x="3131820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719844" y="9127232"/>
            <a:ext cx="2884779" cy="7330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• </a:t>
            </a:r>
            <a:r>
              <a:rPr sz="2400" b="1" spc="10" dirty="0">
                <a:latin typeface="Arial"/>
                <a:cs typeface="Arial"/>
              </a:rPr>
              <a:t>Wundbehandlung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48448" y="9435084"/>
            <a:ext cx="2570988" cy="32004"/>
          </a:xfrm>
          <a:custGeom>
            <a:avLst/>
            <a:gdLst/>
            <a:ahLst/>
            <a:cxnLst/>
            <a:rect l="l" t="t" r="r" b="b"/>
            <a:pathLst>
              <a:path w="2570988" h="32004">
                <a:moveTo>
                  <a:pt x="0" y="32004"/>
                </a:moveTo>
                <a:lnTo>
                  <a:pt x="0" y="0"/>
                </a:lnTo>
                <a:lnTo>
                  <a:pt x="2570988" y="0"/>
                </a:lnTo>
                <a:lnTo>
                  <a:pt x="2570988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3519431" y="9127232"/>
            <a:ext cx="373014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!?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12200" y="2202180"/>
            <a:ext cx="3108960" cy="1341120"/>
          </a:xfrm>
          <a:custGeom>
            <a:avLst/>
            <a:gdLst/>
            <a:ahLst/>
            <a:cxnLst/>
            <a:rect l="l" t="t" r="r" b="b"/>
            <a:pathLst>
              <a:path w="3108960" h="1341120">
                <a:moveTo>
                  <a:pt x="0" y="134112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1341120"/>
                </a:lnTo>
                <a:lnTo>
                  <a:pt x="0" y="1341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00">
            <a:off x="2013130" y="2204160"/>
            <a:ext cx="3110059" cy="1341308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3046395" y="3397142"/>
            <a:ext cx="1945342" cy="19548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latin typeface="Verdana"/>
                <a:cs typeface="Verdana"/>
              </a:rPr>
              <a:t>"Huthakenschnitt" </a:t>
            </a:r>
            <a:r>
              <a:rPr sz="1050" spc="10" dirty="0">
                <a:latin typeface="Arial"/>
                <a:cs typeface="Arial"/>
              </a:rPr>
              <a:t>falsch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73828" y="3370042"/>
            <a:ext cx="499380" cy="1931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Arial"/>
                <a:cs typeface="Arial"/>
              </a:rPr>
              <a:t>richtig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23480" y="7371588"/>
            <a:ext cx="5567172" cy="1726692"/>
          </a:xfrm>
          <a:custGeom>
            <a:avLst/>
            <a:gdLst/>
            <a:ahLst/>
            <a:cxnLst/>
            <a:rect l="l" t="t" r="r" b="b"/>
            <a:pathLst>
              <a:path w="5567172" h="1726692">
                <a:moveTo>
                  <a:pt x="0" y="1726692"/>
                </a:moveTo>
                <a:lnTo>
                  <a:pt x="0" y="0"/>
                </a:lnTo>
                <a:lnTo>
                  <a:pt x="5567172" y="0"/>
                </a:lnTo>
                <a:lnTo>
                  <a:pt x="5567172" y="1726692"/>
                </a:lnTo>
                <a:lnTo>
                  <a:pt x="0" y="17266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75" y="7371343"/>
            <a:ext cx="5567948" cy="1726933"/>
          </a:xfrm>
          <a:prstGeom prst="rect">
            <a:avLst/>
          </a:prstGeom>
        </p:spPr>
      </p:pic>
      <p:sp>
        <p:nvSpPr>
          <p:cNvPr id="42" name="object 42"/>
          <p:cNvSpPr/>
          <p:nvPr/>
        </p:nvSpPr>
        <p:spPr>
          <a:xfrm>
            <a:off x="2195080" y="4357116"/>
            <a:ext cx="2865120" cy="2113788"/>
          </a:xfrm>
          <a:custGeom>
            <a:avLst/>
            <a:gdLst/>
            <a:ahLst/>
            <a:cxnLst/>
            <a:rect l="l" t="t" r="r" b="b"/>
            <a:pathLst>
              <a:path w="2865120" h="2113788">
                <a:moveTo>
                  <a:pt x="0" y="2113788"/>
                </a:moveTo>
                <a:lnTo>
                  <a:pt x="0" y="0"/>
                </a:lnTo>
                <a:lnTo>
                  <a:pt x="2865121" y="0"/>
                </a:lnTo>
                <a:lnTo>
                  <a:pt x="2865121" y="2113788"/>
                </a:lnTo>
                <a:lnTo>
                  <a:pt x="0" y="21137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075" y="4356817"/>
            <a:ext cx="2865520" cy="2114083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3426467" y="4789501"/>
            <a:ext cx="73152" cy="1546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39" spc="10" dirty="0">
                <a:latin typeface="MS Gothic"/>
                <a:cs typeface="MS Gothic"/>
              </a:rPr>
              <a:t>__</a:t>
            </a:r>
            <a:endParaRPr sz="500">
              <a:latin typeface="MS Gothic"/>
              <a:cs typeface="MS Gothic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581915" y="4777239"/>
            <a:ext cx="794380" cy="2168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Trebuchet MS"/>
                <a:cs typeface="Trebuchet MS"/>
              </a:rPr>
              <a:t>1 </a:t>
            </a:r>
            <a:r>
              <a:rPr sz="1200" spc="10" dirty="0">
                <a:latin typeface="Arial"/>
                <a:cs typeface="Arial"/>
              </a:rPr>
              <a:t>=zu wenig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575819" y="4431963"/>
            <a:ext cx="1425150" cy="3428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latin typeface="Arial"/>
                <a:cs typeface="Arial"/>
              </a:rPr>
              <a:t>rS=richtiger Schnitt</a:t>
            </a:r>
            <a:endParaRPr sz="1100">
              <a:latin typeface="Arial"/>
              <a:cs typeface="Arial"/>
            </a:endParaRPr>
          </a:p>
          <a:p>
            <a:pPr marL="3047">
              <a:lnSpc>
                <a:spcPct val="100000"/>
              </a:lnSpc>
            </a:pPr>
            <a:r>
              <a:rPr sz="1150" spc="10" dirty="0">
                <a:latin typeface="Arial"/>
                <a:cs typeface="Arial"/>
              </a:rPr>
              <a:t>H= Huthaken (falsch)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719843" y="10090472"/>
            <a:ext cx="9660257" cy="1662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                                                                            9                                                                           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0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755" y="1862029"/>
            <a:ext cx="2286319" cy="2107987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5928805" y="3342060"/>
            <a:ext cx="11545" cy="184745"/>
          </a:xfrm>
          <a:custGeom>
            <a:avLst/>
            <a:gdLst/>
            <a:ahLst/>
            <a:cxnLst/>
            <a:rect l="l" t="t" r="r" b="b"/>
            <a:pathLst>
              <a:path w="11545" h="184745">
                <a:moveTo>
                  <a:pt x="1776" y="182969"/>
                </a:moveTo>
                <a:lnTo>
                  <a:pt x="1776" y="1777"/>
                </a:lnTo>
                <a:lnTo>
                  <a:pt x="9769" y="1777"/>
                </a:lnTo>
                <a:lnTo>
                  <a:pt x="9769" y="182969"/>
                </a:lnTo>
                <a:lnTo>
                  <a:pt x="1776" y="182969"/>
                </a:lnTo>
                <a:close/>
              </a:path>
            </a:pathLst>
          </a:custGeom>
          <a:ln w="355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719843" y="548636"/>
            <a:ext cx="2726741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Erziehungsschnitt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19848" y="856488"/>
            <a:ext cx="2641091" cy="32004"/>
          </a:xfrm>
          <a:custGeom>
            <a:avLst/>
            <a:gdLst/>
            <a:ahLst/>
            <a:cxnLst/>
            <a:rect l="l" t="t" r="r" b="b"/>
            <a:pathLst>
              <a:path w="2641091" h="32004">
                <a:moveTo>
                  <a:pt x="0" y="32004"/>
                </a:moveTo>
                <a:lnTo>
                  <a:pt x="0" y="0"/>
                </a:lnTo>
                <a:lnTo>
                  <a:pt x="2641092" y="0"/>
                </a:lnTo>
                <a:lnTo>
                  <a:pt x="2641092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19843" y="1307588"/>
            <a:ext cx="2323612" cy="4224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latin typeface="Arial"/>
                <a:cs typeface="Arial"/>
              </a:rPr>
              <a:t>1. Pflanzschnitt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19848" y="1615440"/>
            <a:ext cx="2237232" cy="32004"/>
          </a:xfrm>
          <a:custGeom>
            <a:avLst/>
            <a:gdLst/>
            <a:ahLst/>
            <a:cxnLst/>
            <a:rect l="l" t="t" r="r" b="b"/>
            <a:pathLst>
              <a:path w="2237232" h="32004">
                <a:moveTo>
                  <a:pt x="0" y="32004"/>
                </a:moveTo>
                <a:lnTo>
                  <a:pt x="0" y="0"/>
                </a:lnTo>
                <a:lnTo>
                  <a:pt x="2237232" y="0"/>
                </a:lnTo>
                <a:lnTo>
                  <a:pt x="2237232" y="32004"/>
                </a:lnTo>
                <a:lnTo>
                  <a:pt x="0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719843" y="2019677"/>
            <a:ext cx="2393374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Leitäste auswählen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48443" y="2545458"/>
            <a:ext cx="2151127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Abgangswinkel 45°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690380" y="2776728"/>
            <a:ext cx="344424" cy="24384"/>
          </a:xfrm>
          <a:custGeom>
            <a:avLst/>
            <a:gdLst/>
            <a:ahLst/>
            <a:cxnLst/>
            <a:rect l="l" t="t" r="r" b="b"/>
            <a:pathLst>
              <a:path w="344424" h="24384">
                <a:moveTo>
                  <a:pt x="0" y="24384"/>
                </a:moveTo>
                <a:lnTo>
                  <a:pt x="0" y="0"/>
                </a:lnTo>
                <a:lnTo>
                  <a:pt x="344424" y="0"/>
                </a:lnTo>
                <a:lnTo>
                  <a:pt x="344424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3034799" y="2545458"/>
            <a:ext cx="701436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- (90°)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948435" y="3071232"/>
            <a:ext cx="2437927" cy="5279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Streuung der Äste am</a:t>
            </a:r>
            <a:endParaRPr sz="1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Stamm (kein Quirl)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9835" y="3874373"/>
            <a:ext cx="2542718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Konkurrenztrieb und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48436" y="4138018"/>
            <a:ext cx="3189793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überzählige Triebe entfernen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19836" y="4679045"/>
            <a:ext cx="5452041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Leitäste formieren - Abspreizen oder Aufbinden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19835" y="5220072"/>
            <a:ext cx="5693626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Rückschnitt der Leitäste, um 1/2 - 1/3 auf Knospe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48435" y="5483716"/>
            <a:ext cx="6171607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Da bei einem Schnitt auf ein nach außen gerichtetes Au-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48448" y="5715000"/>
            <a:ext cx="6106668" cy="24384"/>
          </a:xfrm>
          <a:custGeom>
            <a:avLst/>
            <a:gdLst/>
            <a:ahLst/>
            <a:cxnLst/>
            <a:rect l="l" t="t" r="r" b="b"/>
            <a:pathLst>
              <a:path w="6106668" h="24384">
                <a:moveTo>
                  <a:pt x="0" y="24384"/>
                </a:moveTo>
                <a:lnTo>
                  <a:pt x="0" y="0"/>
                </a:lnTo>
                <a:lnTo>
                  <a:pt x="6106668" y="0"/>
                </a:lnTo>
                <a:lnTo>
                  <a:pt x="610666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948443" y="5745857"/>
            <a:ext cx="5961386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ge diese Knospe oft unbefriedigend austreibt oder gar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948448" y="5977128"/>
            <a:ext cx="5897880" cy="24384"/>
          </a:xfrm>
          <a:custGeom>
            <a:avLst/>
            <a:gdLst/>
            <a:ahLst/>
            <a:cxnLst/>
            <a:rect l="l" t="t" r="r" b="b"/>
            <a:pathLst>
              <a:path w="5897880" h="24384">
                <a:moveTo>
                  <a:pt x="0" y="24384"/>
                </a:moveTo>
                <a:lnTo>
                  <a:pt x="0" y="0"/>
                </a:lnTo>
                <a:lnTo>
                  <a:pt x="5897880" y="0"/>
                </a:lnTo>
                <a:lnTo>
                  <a:pt x="5897880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948443" y="6009509"/>
            <a:ext cx="6076602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eintrocknet, lieber auf das nächsthöhere, nach innen o-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48448" y="6240780"/>
            <a:ext cx="6012180" cy="24384"/>
          </a:xfrm>
          <a:custGeom>
            <a:avLst/>
            <a:gdLst/>
            <a:ahLst/>
            <a:cxnLst/>
            <a:rect l="l" t="t" r="r" b="b"/>
            <a:pathLst>
              <a:path w="6012180" h="24384">
                <a:moveTo>
                  <a:pt x="0" y="24384"/>
                </a:moveTo>
                <a:lnTo>
                  <a:pt x="0" y="0"/>
                </a:lnTo>
                <a:lnTo>
                  <a:pt x="6012180" y="0"/>
                </a:lnTo>
                <a:lnTo>
                  <a:pt x="6012180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948443" y="6271637"/>
            <a:ext cx="5616359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der seitwärts gerichtete Auge anschneiden. Die ge-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48448" y="6502908"/>
            <a:ext cx="5550408" cy="24384"/>
          </a:xfrm>
          <a:custGeom>
            <a:avLst/>
            <a:gdLst/>
            <a:ahLst/>
            <a:cxnLst/>
            <a:rect l="l" t="t" r="r" b="b"/>
            <a:pathLst>
              <a:path w="5550408" h="24384">
                <a:moveTo>
                  <a:pt x="0" y="24384"/>
                </a:moveTo>
                <a:lnTo>
                  <a:pt x="0" y="0"/>
                </a:lnTo>
                <a:lnTo>
                  <a:pt x="5550409" y="0"/>
                </a:lnTo>
                <a:lnTo>
                  <a:pt x="5550409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948443" y="6535288"/>
            <a:ext cx="5790505" cy="3168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wünschte – äußere - Knospe treibt dann in der Regel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48448" y="6766560"/>
            <a:ext cx="5725668" cy="24384"/>
          </a:xfrm>
          <a:custGeom>
            <a:avLst/>
            <a:gdLst/>
            <a:ahLst/>
            <a:cxnLst/>
            <a:rect l="l" t="t" r="r" b="b"/>
            <a:pathLst>
              <a:path w="5725668" h="24384">
                <a:moveTo>
                  <a:pt x="0" y="24384"/>
                </a:moveTo>
                <a:lnTo>
                  <a:pt x="0" y="0"/>
                </a:lnTo>
                <a:lnTo>
                  <a:pt x="5725668" y="0"/>
                </a:lnTo>
                <a:lnTo>
                  <a:pt x="5725668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948443" y="6797417"/>
            <a:ext cx="6074087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kräftig aus. Auf diesen Austrieb wird dann beim folgen-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48448" y="7028688"/>
            <a:ext cx="6007608" cy="24384"/>
          </a:xfrm>
          <a:custGeom>
            <a:avLst/>
            <a:gdLst/>
            <a:ahLst/>
            <a:cxnLst/>
            <a:rect l="l" t="t" r="r" b="b"/>
            <a:pathLst>
              <a:path w="6007608" h="24384">
                <a:moveTo>
                  <a:pt x="0" y="24384"/>
                </a:moveTo>
                <a:lnTo>
                  <a:pt x="0" y="0"/>
                </a:lnTo>
                <a:lnTo>
                  <a:pt x="6007609" y="0"/>
                </a:lnTo>
                <a:lnTo>
                  <a:pt x="6007609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948443" y="7059545"/>
            <a:ext cx="6083962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den (Sommer- oder Winter-) Schnitt zurückgeschnitten!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48448" y="7290816"/>
            <a:ext cx="6019800" cy="24384"/>
          </a:xfrm>
          <a:custGeom>
            <a:avLst/>
            <a:gdLst/>
            <a:ahLst/>
            <a:cxnLst/>
            <a:rect l="l" t="t" r="r" b="b"/>
            <a:pathLst>
              <a:path w="6019800" h="24384">
                <a:moveTo>
                  <a:pt x="0" y="24384"/>
                </a:moveTo>
                <a:lnTo>
                  <a:pt x="0" y="0"/>
                </a:lnTo>
                <a:lnTo>
                  <a:pt x="6019801" y="0"/>
                </a:lnTo>
                <a:lnTo>
                  <a:pt x="6019801" y="24384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948443" y="7323197"/>
            <a:ext cx="2836285" cy="31684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(„Schnitt auf Innenauge“)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19844" y="7864225"/>
            <a:ext cx="4401833" cy="549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Stammverlängerung ca. 20 cm. länger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19843" y="8481437"/>
            <a:ext cx="6365869" cy="664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• </a:t>
            </a:r>
            <a:r>
              <a:rPr sz="1800" b="1" spc="10" dirty="0">
                <a:latin typeface="Arial"/>
                <a:cs typeface="Arial"/>
              </a:rPr>
              <a:t>Nach innen gerichtete Konkurrenzknospen ausbrechen.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48444" y="8745082"/>
            <a:ext cx="5908900" cy="577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b="1" spc="10" dirty="0">
                <a:latin typeface="Arial"/>
                <a:cs typeface="Arial"/>
              </a:rPr>
              <a:t>Bei der Stammverlängerung die nächsten 2 – 3 Augen</a:t>
            </a:r>
            <a:endParaRPr sz="17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ausbrechen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1240</Words>
  <Application>Microsoft Office PowerPoint</Application>
  <PresentationFormat>Benutzerdefiniert</PresentationFormat>
  <Paragraphs>288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Hubert Schwemme</cp:lastModifiedBy>
  <cp:revision>3</cp:revision>
  <dcterms:created xsi:type="dcterms:W3CDTF">2020-02-28T23:46:36Z</dcterms:created>
  <dcterms:modified xsi:type="dcterms:W3CDTF">2020-02-29T11:38:42Z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2020-02-28T00:00:00Z</vt:filetime>
  </property>
  <property fmtid="{D5CDD505-2E9C-101B-9397-08002B2CF9AE}" pid="3" name="LastSaved">
    <vt:filetime>2020-02-28T00:00:00Z</vt:filetime>
  </property>
</Properties>
</file>